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0" r:id="rId7"/>
    <p:sldId id="262" r:id="rId8"/>
    <p:sldId id="264" r:id="rId9"/>
    <p:sldId id="265" r:id="rId10"/>
    <p:sldId id="269" r:id="rId11"/>
    <p:sldId id="267" r:id="rId12"/>
  </p:sldIdLst>
  <p:sldSz cx="12192000" cy="6858000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5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51E3-EDE9-4B2B-A61C-8023C68ADE55}" type="datetimeFigureOut">
              <a:rPr lang="ru-RU" smtClean="0"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A614-0BC1-481C-8920-13FE39408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298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51E3-EDE9-4B2B-A61C-8023C68ADE55}" type="datetimeFigureOut">
              <a:rPr lang="ru-RU" smtClean="0"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A614-0BC1-481C-8920-13FE39408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530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51E3-EDE9-4B2B-A61C-8023C68ADE55}" type="datetimeFigureOut">
              <a:rPr lang="ru-RU" smtClean="0"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A614-0BC1-481C-8920-13FE39408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013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51E3-EDE9-4B2B-A61C-8023C68ADE55}" type="datetimeFigureOut">
              <a:rPr lang="ru-RU" smtClean="0"/>
              <a:t>17.01.2020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A614-0BC1-481C-8920-13FE39408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87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51E3-EDE9-4B2B-A61C-8023C68ADE55}" type="datetimeFigureOut">
              <a:rPr lang="ru-RU" smtClean="0"/>
              <a:t>17.01.2020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A614-0BC1-481C-8920-13FE39408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79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51E3-EDE9-4B2B-A61C-8023C68ADE55}" type="datetimeFigureOut">
              <a:rPr lang="ru-RU" smtClean="0"/>
              <a:t>17.01.2020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A614-0BC1-481C-8920-13FE39408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92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51E3-EDE9-4B2B-A61C-8023C68ADE55}" type="datetimeFigureOut">
              <a:rPr lang="ru-RU" smtClean="0"/>
              <a:t>17.01.2020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A614-0BC1-481C-8920-13FE39408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18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51E3-EDE9-4B2B-A61C-8023C68ADE55}" type="datetimeFigureOut">
              <a:rPr lang="ru-RU" smtClean="0"/>
              <a:t>17.01.2020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A614-0BC1-481C-8920-13FE39408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040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51E3-EDE9-4B2B-A61C-8023C68ADE55}" type="datetimeFigureOut">
              <a:rPr lang="ru-RU" smtClean="0"/>
              <a:t>17.01.2020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A614-0BC1-481C-8920-13FE39408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93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51E3-EDE9-4B2B-A61C-8023C68ADE55}" type="datetimeFigureOut">
              <a:rPr lang="ru-RU" smtClean="0"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A614-0BC1-481C-8920-13FE39408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284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51E3-EDE9-4B2B-A61C-8023C68ADE55}" type="datetimeFigureOut">
              <a:rPr lang="ru-RU" smtClean="0"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A614-0BC1-481C-8920-13FE39408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331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430515" y="-35356"/>
            <a:ext cx="10253485" cy="1384994"/>
          </a:xfrm>
        </p:spPr>
        <p:txBody>
          <a:bodyPr>
            <a:noAutofit/>
            <a:scene3d>
              <a:camera prst="orthographicFront"/>
              <a:lightRig rig="flat" dir="t"/>
            </a:scene3d>
            <a:sp3d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9600" b="1" i="1" u="none" strike="noStrike" kern="1200" cap="none" spc="-300" normalizeH="0" baseline="0" noProof="0" dirty="0" smtClean="0">
                <a:ln w="11430">
                  <a:noFill/>
                </a:ln>
                <a:gradFill>
                  <a:gsLst>
                    <a:gs pos="0">
                      <a:schemeClr val="accent2">
                        <a:alpha val="60000"/>
                      </a:schemeClr>
                    </a:gs>
                    <a:gs pos="100000">
                      <a:schemeClr val="accent2">
                        <a:lumMod val="50000"/>
                        <a:alpha val="56000"/>
                      </a:schemeClr>
                    </a:gs>
                  </a:gsLst>
                  <a:lin ang="16200000" scaled="1"/>
                </a:gradFill>
                <a:effectLst/>
                <a:uLnTx/>
                <a:uFillTx/>
                <a:latin typeface="Segoe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826685" y="847437"/>
            <a:ext cx="10242551" cy="1523495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5308600" y="5082161"/>
            <a:ext cx="6375401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583756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751E3-EDE9-4B2B-A61C-8023C68ADE55}" type="datetimeFigureOut">
              <a:rPr lang="ru-RU" smtClean="0"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3A614-0BC1-481C-8920-13FE39408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8849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485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284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256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25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4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14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4960" y="1209675"/>
            <a:ext cx="9245600" cy="4510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solidFill>
                  <a:srgbClr val="5B9BD5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молодых людей дуальное обучение - шанс рано приобрести самостоятельность и легче адаптироваться к взрослой жизни. 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solidFill>
                  <a:srgbClr val="5B9BD5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настоящее время дуальное обучение в Новокуйбышевском гуманитарно-технологическом колледже ведется по 3 специальностям: «Дошкольное образование», «Технология продукции общественного питания», «Информационные системы и программирование». 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solidFill>
                  <a:srgbClr val="5B9BD5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Всего дуально обучается 84 студента, так же в обучении участвуют 29 предприятий и организаций, в основном  </a:t>
            </a:r>
            <a:r>
              <a:rPr lang="ru-RU" sz="2400" dirty="0" err="1">
                <a:solidFill>
                  <a:srgbClr val="5B9BD5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г.о</a:t>
            </a:r>
            <a:r>
              <a:rPr lang="ru-RU" sz="2400" dirty="0">
                <a:solidFill>
                  <a:srgbClr val="5B9BD5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Новокуйбышевск, но есть и организации Самарской области.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118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Новый точечный рисунок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0"/>
            <a:ext cx="76438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276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170045" y="185532"/>
            <a:ext cx="8116957" cy="385949"/>
          </a:xfrm>
        </p:spPr>
        <p:txBody>
          <a:bodyPr rtlCol="0"/>
          <a:lstStyle/>
          <a:p>
            <a:pPr algn="l">
              <a:defRPr/>
            </a:pPr>
            <a:r>
              <a:rPr lang="ru-RU" sz="2800" i="0" spc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Зоны ответственности колледжа и предприятия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809721" y="642919"/>
          <a:ext cx="8659965" cy="6006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8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1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43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ПРЕДПРИЯТИЕ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8232"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заключает договор с каждым обучающимся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определяет совместно с работодателем образовательные программы, в которые будут внедрены элементы дуального обучения для подготовки квалифицированных рабочих и специалистов среднего звена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715"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выделяет наставника(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ов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разрабатывает и согласовывает с работодателем: </a:t>
                      </a:r>
                    </a:p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учебные планы;</a:t>
                      </a:r>
                    </a:p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графики учебного процесса;</a:t>
                      </a:r>
                    </a:p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программы практик; 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-контрольно-оценочные средства для проведения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диф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зачетов по практикам и экзаменов по модулям;</a:t>
                      </a:r>
                    </a:p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контрольно-оценочные материалы для государственной итоговой аттестации</a:t>
                      </a:r>
                    </a:p>
                    <a:p>
                      <a:pPr algn="just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47"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принимает участие в корректировке учебных планов обучения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859"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принимает участие в разработке программ практик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859"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несет ответственность за качество профессиональной подготовки обучающихся на рабочих местах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93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проводит производственный экзамен и экзамен по модулю</a:t>
                      </a:r>
                    </a:p>
                  </a:txBody>
                  <a:tcPr marL="68580" marR="6858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332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645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1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0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184</Words>
  <Application>Microsoft Office PowerPoint</Application>
  <PresentationFormat>Широкоэкранный</PresentationFormat>
  <Paragraphs>19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Segoe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Зам директора</dc:creator>
  <cp:lastModifiedBy>Зам директора</cp:lastModifiedBy>
  <cp:revision>16</cp:revision>
  <dcterms:created xsi:type="dcterms:W3CDTF">2019-12-16T08:53:32Z</dcterms:created>
  <dcterms:modified xsi:type="dcterms:W3CDTF">2020-01-17T06:58:28Z</dcterms:modified>
</cp:coreProperties>
</file>